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pphotolab.northwestern.edu/wordpress/wp-content/uploads/2015/04/Occlusion_Capable.pdf" TargetMode="External"/><Relationship Id="rId3" Type="http://schemas.openxmlformats.org/officeDocument/2006/relationships/hyperlink" Target="https://alexyu.net/plenoxel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eak_signal-to-noise_ratio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801.03924.pdf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phicscompendium.com/intro/01-graphics-pipelin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.media.mit.edu/~gordonw/CompressiveLightFieldPhotography/" TargetMode="External"/><Relationship Id="rId3" Type="http://schemas.openxmlformats.org/officeDocument/2006/relationships/hyperlink" Target="https://www.researchgate.net/figure/A-schematic-view-of-the-plenoptic-function_fig1_220067050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003.08934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145/3528223.3530127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003.08934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145/3528223.3530127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003.08934" TargetMode="External"/><Relationship Id="rId3" Type="http://schemas.openxmlformats.org/officeDocument/2006/relationships/hyperlink" Target="https://arxiv.org/abs/2103.0323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003.08934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exyu.net/plenoxels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pherical_harmonic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apple.com/documentation/gameplaykit/gkoctree" TargetMode="External"/><Relationship Id="rId3" Type="http://schemas.openxmlformats.org/officeDocument/2006/relationships/hyperlink" Target="https://alexyu.net/plenoctrees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106.02634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112.01523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112.01523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ollhoefer.com/papers/arXiv21_3DV/page.html" TargetMode="External"/><Relationship Id="rId3" Type="http://schemas.openxmlformats.org/officeDocument/2006/relationships/hyperlink" Target="https://bmild.github.io/rawnerf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rverbin.github.io/refnerf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ources.mpi-inf.mpg.de/departments/d4/teaching/ws200708/cg/slides/CG07-Brdf+Texture.pdf" TargetMode="External"/><Relationship Id="rId3" Type="http://schemas.openxmlformats.org/officeDocument/2006/relationships/hyperlink" Target="https://doi.org/10.1117/1.oe.58.12.124106" TargetMode="External"/><Relationship Id="rId4" Type="http://schemas.openxmlformats.org/officeDocument/2006/relationships/hyperlink" Target="https://www.researchgate.net/publication/346985444_Arsenic_in_Soils_Affected_by_Mining_Microscopic_Studies_vs_Sequential_Chemical_Extraction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11283310/" TargetMode="External"/><Relationship Id="rId3" Type="http://schemas.openxmlformats.org/officeDocument/2006/relationships/hyperlink" Target="https://pubmed.ncbi.nlm.nih.gov/30409861/" TargetMode="External"/><Relationship Id="rId4" Type="http://schemas.openxmlformats.org/officeDocument/2006/relationships/hyperlink" Target="https://www.ncbi.nlm.nih.gov/pmc/articles/PMC3306444/" TargetMode="External"/><Relationship Id="rId5" Type="http://schemas.openxmlformats.org/officeDocument/2006/relationships/hyperlink" Target="https://www2.bcs.rochester.edu/sites/robbie/BatesJacobs_PsychRev2020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rlos-hernandez.org/papers/fnt_mvs_2015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urses.cs.washington.edu/courses/cse455/10wi/lectures/multiview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210.0462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7f0b927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7f0b927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https://compphotolab.northwestern.edu/wordpress/wp-content/uploads/2015/04/Occlusion_Capable.pdf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https://alexyu.net/plenoxels/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12dc626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12dc626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https://en.wikipedia.org/wiki/Peak_signal-to-noise_ratio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f7bba70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f7bba7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https://arxiv.org/pdf/1801.03924.pdf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61127e4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61127e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049145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049145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12dc626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12dc626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https://graphicscompendium.com/intro/01-graphics-pipeline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12dc626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12dc626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https://web.media.mit.edu/~gordonw/CompressiveLightFieldPhotography/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https://www.researchgate.net/figure/A-schematic-view-of-the-plenoptic-function_fig1_220067050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61127e4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61127e4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https://arxiv.org/abs/2003.08934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8259467a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8259467a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https://doi.org/10.1145/3528223.3530127 </a:t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12dc626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912dc626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https://arxiv.org/abs/2003.08934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013a4dc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013a4dc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https://doi.org/10.1145/3528223.3530127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616e8a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616e8a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https://arxiv.org/abs/2003.08934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https://arxiv.org/abs/2103.03231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8bb65e2e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8bb65e2e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https://arxiv.org/abs/2003.08934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61127e4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661127e4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https://alexyu.net/plenoxels/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12dc626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12dc626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https://en.wikipedia.org/wiki/Spherical_harmonics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616e8ab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616e8ab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https://developer.apple.com/documentation/gameplaykit/gkoctree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https://alexyu.net/plenoctrees/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61127e4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61127e4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https://arxiv.org/abs/2106.02634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7f0b9274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7f0b9274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https://arxiv.org/abs/2112.01523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12dc62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12dc62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https://arxiv.org/abs/2112.01523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61127e4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61127e4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https://zollhoefer.com/papers/arXiv21_3DV/page.html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https://bmild.github.io/rawnerf/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7f5ac4cf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77f5ac4cf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https://dorverbin.github.io/refnerf/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36e0167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36e0167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f021845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f02184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0e1080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0e1080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7f0b9274f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77f0b9274f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36e0167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36e0167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61127e4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61127e4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7f0b927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7f0b927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https://resources.mpi-inf.mpg.de/departments/d4/teaching/ws200708/cg/slides/CG07-Brdf+Texture.pdf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https://doi.org/10.1117/1.oe.58.12.124106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https://www.researchgate.net/publication/346985444_Arsenic_in_Soils_Affected_by_Mining_Microscopic_Studies_vs_Sequential_Chemical_Extraction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6e0167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6e0167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https://pubmed.ncbi.nlm.nih.gov/11283310/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https://pubmed.ncbi.nlm.nih.gov/30409861/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https://www.ncbi.nlm.nih.gov/pmc/articles/PMC3306444/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https://www2.bcs.rochester.edu/sites/robbie/BatesJacobs_PsychRev2020.pdf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61127e4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61127e4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https://carlos-hernandez.org/papers/fnt_mvs_2015.pdf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07041f0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07041f0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https://courses.cs.washington.edu/courses/cse455/10wi/lectures/multiview.pdf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36e016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36e016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https://arxiv.org/abs/2210.04628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://drive.google.com/file/d/15pLXJm1VqUv14tCMzjRab-LaX0ogRPDJ/view" TargetMode="External"/><Relationship Id="rId5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nKTWDSgfgnHlEZcU9-kNL44KX-8uIjJp/view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b3HN3XCyq7r7Dy84qkpabnf7HL1qcVRT/view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NzaVz8OaGBY_1oHeU3pziYZiGLpld-xi/view" TargetMode="External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bRVP1peVu9tF2w3C0a07JRreXD5rF02/view" TargetMode="External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CimVNYgZhbPhPeay8JPWXmJFYsdU5O5I/view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Dmmb02vNfwo4WMiTsLIsm1Fg9ZD5qppM/view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hyperlink" Target="https://arxiv.org/search/cs?searchtype=author&amp;query=Martin-Brualla%2C+R" TargetMode="External"/><Relationship Id="rId22" Type="http://schemas.openxmlformats.org/officeDocument/2006/relationships/hyperlink" Target="https://arxiv.org/search/cs?searchtype=author&amp;query=Barron%2C+J+T" TargetMode="External"/><Relationship Id="rId21" Type="http://schemas.openxmlformats.org/officeDocument/2006/relationships/hyperlink" Target="https://arxiv.org/search/cs?searchtype=author&amp;query=Srinivasan%2C+P" TargetMode="External"/><Relationship Id="rId24" Type="http://schemas.openxmlformats.org/officeDocument/2006/relationships/hyperlink" Target="https://arxiv.org/abs/2103.03231" TargetMode="External"/><Relationship Id="rId23" Type="http://schemas.openxmlformats.org/officeDocument/2006/relationships/hyperlink" Target="https://doi.org/10.48550/arXiv.2111.1367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i.org/10.1145/3528223.3530127" TargetMode="External"/><Relationship Id="rId4" Type="http://schemas.openxmlformats.org/officeDocument/2006/relationships/hyperlink" Target="https://doi.org/10.1117/1.oe.58.12.124106" TargetMode="External"/><Relationship Id="rId9" Type="http://schemas.openxmlformats.org/officeDocument/2006/relationships/hyperlink" Target="https://doi.org/10.1109/cvpr52688.2022.00542" TargetMode="External"/><Relationship Id="rId26" Type="http://schemas.openxmlformats.org/officeDocument/2006/relationships/hyperlink" Target="https://arxiv.org/abs/2103.03231" TargetMode="External"/><Relationship Id="rId25" Type="http://schemas.openxmlformats.org/officeDocument/2006/relationships/hyperlink" Target="https://arxiv.org/abs/2003.08934" TargetMode="External"/><Relationship Id="rId5" Type="http://schemas.openxmlformats.org/officeDocument/2006/relationships/hyperlink" Target="https://doi.org/10.1146/annurev.neuro.24.1.203" TargetMode="External"/><Relationship Id="rId6" Type="http://schemas.openxmlformats.org/officeDocument/2006/relationships/hyperlink" Target="https://doi.org/10.1126/science.aat6766" TargetMode="External"/><Relationship Id="rId7" Type="http://schemas.openxmlformats.org/officeDocument/2006/relationships/hyperlink" Target="https://doi.org/10.1561/9781601988379" TargetMode="External"/><Relationship Id="rId8" Type="http://schemas.openxmlformats.org/officeDocument/2006/relationships/hyperlink" Target="https://doi.org/10.1364/ao.46.001244" TargetMode="External"/><Relationship Id="rId11" Type="http://schemas.openxmlformats.org/officeDocument/2006/relationships/hyperlink" Target="https://math.columbia.edu/~skr/" TargetMode="External"/><Relationship Id="rId10" Type="http://schemas.openxmlformats.org/officeDocument/2006/relationships/hyperlink" Target="http://www.stanford.edu/~sitzmann/" TargetMode="External"/><Relationship Id="rId13" Type="http://schemas.openxmlformats.org/officeDocument/2006/relationships/hyperlink" Target="https://mitibmwatsonailab.mit.edu/people/joshua-tenenbaum/" TargetMode="External"/><Relationship Id="rId12" Type="http://schemas.openxmlformats.org/officeDocument/2006/relationships/hyperlink" Target="https://billf.mit.edu/" TargetMode="External"/><Relationship Id="rId15" Type="http://schemas.openxmlformats.org/officeDocument/2006/relationships/hyperlink" Target="https://doi.org/10.48550/arXiv.2106.02634" TargetMode="External"/><Relationship Id="rId14" Type="http://schemas.openxmlformats.org/officeDocument/2006/relationships/hyperlink" Target="https://people.csail.mit.edu/fredo/" TargetMode="External"/><Relationship Id="rId17" Type="http://schemas.openxmlformats.org/officeDocument/2006/relationships/hyperlink" Target="https://doi.org/10.1109/cvpr52688.2022.00541" TargetMode="External"/><Relationship Id="rId16" Type="http://schemas.openxmlformats.org/officeDocument/2006/relationships/hyperlink" Target="https://doi.org/10.1109/cvpr52688.2022.01920" TargetMode="External"/><Relationship Id="rId19" Type="http://schemas.openxmlformats.org/officeDocument/2006/relationships/hyperlink" Target="https://arxiv.org/search/cs?searchtype=author&amp;query=Hedman%2C+P" TargetMode="External"/><Relationship Id="rId18" Type="http://schemas.openxmlformats.org/officeDocument/2006/relationships/hyperlink" Target="https://arxiv.org/search/cs?searchtype=author&amp;query=Mildenhall%2C+B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Boron_nitride#/media/File:Boron-nitride-(wurtzite)-3D-balls.png" TargetMode="External"/><Relationship Id="rId4" Type="http://schemas.openxmlformats.org/officeDocument/2006/relationships/hyperlink" Target="https://resources.mpi-inf.mpg.de/departments/d4/teaching/ws200708/cg/slides/CG07-Brdf+Texture.pdf" TargetMode="External"/><Relationship Id="rId9" Type="http://schemas.openxmlformats.org/officeDocument/2006/relationships/hyperlink" Target="https://research.fb.com/publications/neural-volumes-learning-dynamic-renderable-volumes-from-images/" TargetMode="External"/><Relationship Id="rId5" Type="http://schemas.openxmlformats.org/officeDocument/2006/relationships/hyperlink" Target="https://developer.apple.com/documentation/gameplaykit/gkoctree" TargetMode="External"/><Relationship Id="rId6" Type="http://schemas.openxmlformats.org/officeDocument/2006/relationships/hyperlink" Target="http://www.gradientspace.com/tutorials/2017/8/30/mesh-simplification" TargetMode="External"/><Relationship Id="rId7" Type="http://schemas.openxmlformats.org/officeDocument/2006/relationships/hyperlink" Target="http://www.pacifict.com/Examples/Example12.html" TargetMode="External"/><Relationship Id="rId8" Type="http://schemas.openxmlformats.org/officeDocument/2006/relationships/hyperlink" Target="https://arxiv.org/pdf/2108.06925.pdf" TargetMode="External"/><Relationship Id="rId11" Type="http://schemas.openxmlformats.org/officeDocument/2006/relationships/hyperlink" Target="https://graphicscompendium.com/intro/01-graphics-pipeline" TargetMode="External"/><Relationship Id="rId10" Type="http://schemas.openxmlformats.org/officeDocument/2006/relationships/hyperlink" Target="https://www.bricsys.com/blog/point-clouds-6-scan-to-bim" TargetMode="External"/><Relationship Id="rId13" Type="http://schemas.openxmlformats.org/officeDocument/2006/relationships/hyperlink" Target="https://web.media.mit.edu/~gordonw/CompressiveLightFieldPhotography/" TargetMode="External"/><Relationship Id="rId12" Type="http://schemas.openxmlformats.org/officeDocument/2006/relationships/hyperlink" Target="https://www.researchgate.net/figure/A-schematic-view-of-the-plenoptic-function_fig1_220067050" TargetMode="External"/><Relationship Id="rId15" Type="http://schemas.openxmlformats.org/officeDocument/2006/relationships/hyperlink" Target="https://www.quora.com/Structural-Biology-What-is-the-phase-problem" TargetMode="External"/><Relationship Id="rId14" Type="http://schemas.openxmlformats.org/officeDocument/2006/relationships/hyperlink" Target="https://en.wikipedia.org/wiki/Spherical_harmonics" TargetMode="External"/><Relationship Id="rId17" Type="http://schemas.openxmlformats.org/officeDocument/2006/relationships/hyperlink" Target="https://www.researchgate.net/publication/346985444_Arsenic_in_Soils_Affected_by_Mining_Microscopic_Studies_vs_Sequential_Chemical_Extraction" TargetMode="External"/><Relationship Id="rId16" Type="http://schemas.openxmlformats.org/officeDocument/2006/relationships/hyperlink" Target="https://www.frommers.com/slideshows/848133-20-ridiculous-shots-of-tourists-holding-up-pisa-s-leaning-tower" TargetMode="External"/><Relationship Id="rId19" Type="http://schemas.openxmlformats.org/officeDocument/2006/relationships/hyperlink" Target="https://arxiv.org/abs/2210.04628" TargetMode="External"/><Relationship Id="rId18" Type="http://schemas.openxmlformats.org/officeDocument/2006/relationships/hyperlink" Target="https://arxiv.org/pdf/1801.03924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rendering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numerical light field solvers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a large number of spherical light sources with directionally varying 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dense enough </a:t>
            </a:r>
            <a:r>
              <a:rPr lang="en"/>
              <a:t>arrangement</a:t>
            </a:r>
            <a:r>
              <a:rPr lang="en"/>
              <a:t> can approximate any light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require a physically accurate model of surfaces’ spectral response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51" y="2777648"/>
            <a:ext cx="3062649" cy="1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2" title="vlc-record-2022-07-12-19h58m53s-Plenoxels_ Radiance Fields without Neural Networks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025" y="2658000"/>
            <a:ext cx="2767424" cy="15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performance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image quality is a difficult problem. No existing performance measure captures perceptual image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Peak signal-to-noise ratio (PSNR) is one commonly used option because it is easy to calculate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500" y="2780288"/>
            <a:ext cx="35433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performance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Structural similarity index measure (SSIM) is an alternative that attempts to align better with human perception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175" y="2905713"/>
            <a:ext cx="26479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11700" y="4286850"/>
            <a:ext cx="81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image patches are rated as similar by SSIM, but dissimilar by deep features</a:t>
            </a:r>
            <a:endParaRPr sz="1800"/>
          </a:p>
        </p:txBody>
      </p:sp>
      <p:sp>
        <p:nvSpPr>
          <p:cNvPr id="164" name="Google Shape;164;p24"/>
          <p:cNvSpPr txBox="1"/>
          <p:nvPr/>
        </p:nvSpPr>
        <p:spPr>
          <a:xfrm>
            <a:off x="311700" y="1806825"/>
            <a:ext cx="8160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Learned perceptual image patch similarity (LPIPS) is a recently invented metric.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LPIPS uses features from a pre-trained neural network to measure image similarity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representations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Signed distance function</a:t>
            </a:r>
            <a:endParaRPr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502" y="541850"/>
            <a:ext cx="2146300" cy="13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600" y="420631"/>
            <a:ext cx="1747600" cy="14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300" y="2006499"/>
            <a:ext cx="1337400" cy="1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050" y="2091628"/>
            <a:ext cx="3908101" cy="100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8400" y="3628000"/>
            <a:ext cx="3292749" cy="1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3350" y="3178875"/>
            <a:ext cx="2613175" cy="19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311700" y="1949375"/>
            <a:ext cx="43125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Volume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Voxel grid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Neural volumetric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311700" y="2847688"/>
            <a:ext cx="431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Point cloud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Light field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Space-time tradeoff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>
            <a:off x="2642875" y="1602200"/>
            <a:ext cx="7500" cy="27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6"/>
          <p:cNvCxnSpPr/>
          <p:nvPr/>
        </p:nvCxnSpPr>
        <p:spPr>
          <a:xfrm>
            <a:off x="2043925" y="3863250"/>
            <a:ext cx="4162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6"/>
          <p:cNvSpPr txBox="1"/>
          <p:nvPr/>
        </p:nvSpPr>
        <p:spPr>
          <a:xfrm>
            <a:off x="3668575" y="3979700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564750" y="2660575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cxnSp>
        <p:nvCxnSpPr>
          <p:cNvPr id="190" name="Google Shape;190;p26"/>
          <p:cNvCxnSpPr/>
          <p:nvPr/>
        </p:nvCxnSpPr>
        <p:spPr>
          <a:xfrm>
            <a:off x="2732725" y="1744450"/>
            <a:ext cx="2725200" cy="20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>
            <a:off x="2762675" y="1458150"/>
            <a:ext cx="78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Light field</a:t>
            </a:r>
            <a:endParaRPr sz="1000"/>
          </a:p>
        </p:txBody>
      </p:sp>
      <p:sp>
        <p:nvSpPr>
          <p:cNvPr id="192" name="Google Shape;192;p26"/>
          <p:cNvSpPr txBox="1"/>
          <p:nvPr/>
        </p:nvSpPr>
        <p:spPr>
          <a:xfrm>
            <a:off x="3281875" y="1867550"/>
            <a:ext cx="130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Explicit volume grid</a:t>
            </a:r>
            <a:endParaRPr sz="1000"/>
          </a:p>
        </p:txBody>
      </p:sp>
      <p:sp>
        <p:nvSpPr>
          <p:cNvPr id="193" name="Google Shape;193;p26"/>
          <p:cNvSpPr txBox="1"/>
          <p:nvPr/>
        </p:nvSpPr>
        <p:spPr>
          <a:xfrm>
            <a:off x="3984300" y="2329350"/>
            <a:ext cx="11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Polygonal mesh</a:t>
            </a:r>
            <a:endParaRPr sz="1000"/>
          </a:p>
        </p:txBody>
      </p:sp>
      <p:sp>
        <p:nvSpPr>
          <p:cNvPr id="194" name="Google Shape;194;p26"/>
          <p:cNvSpPr txBox="1"/>
          <p:nvPr/>
        </p:nvSpPr>
        <p:spPr>
          <a:xfrm>
            <a:off x="5457925" y="3415600"/>
            <a:ext cx="11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5417750" y="3415600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Implicit surface and </a:t>
            </a:r>
            <a:r>
              <a:rPr lang="en" sz="1000">
                <a:solidFill>
                  <a:schemeClr val="dk1"/>
                </a:solidFill>
              </a:rPr>
              <a:t>Implicit volume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The graphics pipeline</a:t>
            </a:r>
            <a:endParaRPr sz="2500"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152475"/>
            <a:ext cx="85206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Triangles are the graphics primitive of choice for most modern applications (why?)</a:t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63" y="3107075"/>
            <a:ext cx="5076875" cy="18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708650" y="2489300"/>
            <a:ext cx="310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 4: Shade pixels</a:t>
            </a:r>
            <a:endParaRPr sz="1800"/>
          </a:p>
        </p:txBody>
      </p:sp>
      <p:sp>
        <p:nvSpPr>
          <p:cNvPr id="206" name="Google Shape;206;p27"/>
          <p:cNvSpPr txBox="1"/>
          <p:nvPr/>
        </p:nvSpPr>
        <p:spPr>
          <a:xfrm>
            <a:off x="311700" y="1892650"/>
            <a:ext cx="431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Step 1: Place vertices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Step 2: Topology (connect vertices)</a:t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4708650" y="1892650"/>
            <a:ext cx="431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Step 3: Rasterization (transform triangles in 3d space to pixels)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scene representation?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11700" y="1152475"/>
            <a:ext cx="85206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possible choices of scene representation.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approach</a:t>
            </a:r>
            <a:r>
              <a:rPr lang="en"/>
              <a:t> is to use an explicit data structure (e.g. triangular mesh)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51325"/>
            <a:ext cx="5726850" cy="1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450" y="3109275"/>
            <a:ext cx="1822725" cy="19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311700" y="1863000"/>
            <a:ext cx="8072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Alternatively, we can represent the scene using an implicit function. This saves memory, but costs performance.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goal of a neural scene representation is to use a neural network to learn this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 (NeRF)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15247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NeRF is a numerical light field optimization method. NeRF is geometrically aware. This allows for very robust multi view consistency.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 title="vlc-record-2022-07-17-20h18m53s-NeRF_ Neural Radiance Fields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475" y="3345225"/>
            <a:ext cx="3117050" cy="17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311700" y="1863000"/>
            <a:ext cx="8160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Not learning the light field directly! We are learning a radiance field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light field is the integral of the radiance field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311700" y="2571750"/>
            <a:ext cx="8160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Neural networks can distribute compute well. Optically simple parts of the scene converge quickly.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0" title="mueller2022instant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863" y="462650"/>
            <a:ext cx="5624267" cy="42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13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stack of images of a scene taken from many different angles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900" y="3338775"/>
            <a:ext cx="6004325" cy="17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311688" y="1534200"/>
            <a:ext cx="8729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Represent the scene as a radiance field: the scene is filled with spherical emitters that don’t occlude each other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310763" y="2131725"/>
            <a:ext cx="816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Render images of the radiance field from the same viewpoints as the input images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310775" y="2719100"/>
            <a:ext cx="816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Optimize the brightness and color of the radiance field by backpropagation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 title="vlc-record-2022-07-17-20h20m25s-mueller2022instant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75" y="221775"/>
            <a:ext cx="7895850" cy="44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311700" y="1152475"/>
            <a:ext cx="41196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each iteration, compute the color of each pixel by adding radiance values along a ray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201" y="1152478"/>
            <a:ext cx="4401099" cy="1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00" y="3276625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75" y="2986825"/>
            <a:ext cx="27051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311700" y="2177725"/>
            <a:ext cx="4312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 really want to compute the integral along the ray, but we have to discretize</a:t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311700" y="3202675"/>
            <a:ext cx="431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Importance sampling is one solution (see Mildenhall et al 2020)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general, neural networks are biased towards learning low frequency </a:t>
            </a:r>
            <a:r>
              <a:rPr lang="en"/>
              <a:t>functions, so the output of NeRF will be blurry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directly using (x,y,z) coordinates, decompose spatial coordinates into sinusoids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00" y="2663150"/>
            <a:ext cx="8219426" cy="6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311700" y="3373000"/>
            <a:ext cx="831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allows the network to learn high frequency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 is a tunable hyperparameter which can control the maximum level of detail the network is able to learn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grids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directionally varying spherical emitters aligned to a 3d uniform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render speed and optimization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memory footprint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Scales poorly to unbounded scenes</a:t>
            </a:r>
            <a:endParaRPr/>
          </a:p>
        </p:txBody>
      </p:sp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75" y="2652700"/>
            <a:ext cx="7420851" cy="23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spherical harmonics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Fourier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Spherical harmonics are a basis for functions defined on the surface of a sphere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function defined on the surface of a sphere can be represented by a linear combination of spherical harmonics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Commonly used in graphics to capture directionally varying appearance</a:t>
            </a:r>
            <a:endParaRPr/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800" y="3144095"/>
            <a:ext cx="2668625" cy="16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Octrees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a uniform grid, recursively subdivide space using a tree data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memory utilization than uniform grids, but harder to construct and optimize</a:t>
            </a:r>
            <a:endParaRPr/>
          </a:p>
        </p:txBody>
      </p:sp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2760362"/>
            <a:ext cx="3127002" cy="1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750" y="2995475"/>
            <a:ext cx="5433399" cy="14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field networks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have the network directly predict the light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Orders of magnitude faster render speed</a:t>
            </a:r>
            <a:endParaRPr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2005655"/>
            <a:ext cx="4571999" cy="17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curse of dimensionality</a:t>
            </a:r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311700" y="1152475"/>
            <a:ext cx="8520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pixel in each viewpoint is a degree of freedom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network must have a very high number of parameters to accurately capture the light field</a:t>
            </a:r>
            <a:endParaRPr/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26" y="3143425"/>
            <a:ext cx="2551199" cy="169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6204675" y="4763050"/>
            <a:ext cx="12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hybrid approach</a:t>
            </a:r>
            <a:endParaRPr sz="1000"/>
          </a:p>
        </p:txBody>
      </p:sp>
      <p:pic>
        <p:nvPicPr>
          <p:cNvPr id="310" name="Google Shape;310;p38" title="2022-11-30 19-32-40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075" y="3143420"/>
            <a:ext cx="2551200" cy="191340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311700" y="2022300"/>
            <a:ext cx="8160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Geometric artifacts when interpolating between perspectives.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Need a stronger geometric prior to ensure multi-view consistency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field networks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311700" y="1152475"/>
            <a:ext cx="8520600" cy="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 light field is possible, but light fields are more difficult than radiance fields</a:t>
            </a:r>
            <a:endParaRPr/>
          </a:p>
        </p:txBody>
      </p:sp>
      <p:sp>
        <p:nvSpPr>
          <p:cNvPr id="318" name="Google Shape;31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9" title="teaser_stanford_tarot_small_our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767" y="2852500"/>
            <a:ext cx="2908708" cy="2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525" y="2852500"/>
            <a:ext cx="2482550" cy="21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11700" y="1753600"/>
            <a:ext cx="7958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Key observation: we can use a neural network to perform compression on the space of rays (embedding network)</a:t>
            </a:r>
            <a:endParaRPr/>
          </a:p>
        </p:txBody>
      </p:sp>
      <p:sp>
        <p:nvSpPr>
          <p:cNvPr id="322" name="Google Shape;322;p39"/>
          <p:cNvSpPr txBox="1"/>
          <p:nvPr/>
        </p:nvSpPr>
        <p:spPr>
          <a:xfrm>
            <a:off x="311700" y="2390800"/>
            <a:ext cx="78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This approach still results in low angular resolution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content creation</a:t>
            </a:r>
            <a:endParaRPr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40" title="vlc-record-2022-11-16-22h24m13s-video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300" y="256400"/>
            <a:ext cx="3656100" cy="27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311700" y="33840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Computational imaging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250" y="3080047"/>
            <a:ext cx="4052899" cy="18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implementations require posed cameras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intensive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Can’t do complicated optical effects (refraction, curved mirrors)</a:t>
            </a:r>
            <a:endParaRPr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19" y="2431594"/>
            <a:ext cx="2366550" cy="23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this talk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Multi-view stereo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problem: novel view synthesis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Review: the light field representation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Neural radiance fields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Volumetric grids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work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311700" y="1152475"/>
            <a:ext cx="8520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NeRF requires dozens to hundreds of reference images. Improving performance on sparser data is key</a:t>
            </a:r>
            <a:endParaRPr/>
          </a:p>
        </p:txBody>
      </p:sp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311700" y="1961575"/>
            <a:ext cx="85206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Reconstruction artifacts. Scene representations which can accurately model mirrors and lenses are needed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311700" y="2738500"/>
            <a:ext cx="85206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Compositionality, scene editing, and animation</a:t>
            </a:r>
            <a:endParaRPr/>
          </a:p>
        </p:txBody>
      </p:sp>
      <p:sp>
        <p:nvSpPr>
          <p:cNvPr id="350" name="Google Shape;350;p42"/>
          <p:cNvSpPr txBox="1"/>
          <p:nvPr>
            <p:ph idx="1" type="body"/>
          </p:nvPr>
        </p:nvSpPr>
        <p:spPr>
          <a:xfrm>
            <a:off x="311700" y="342670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Interop with existing tools (Blender)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626" y="1116525"/>
            <a:ext cx="2660049" cy="354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375" y="1116504"/>
            <a:ext cx="2660049" cy="3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Müller, T., Evans, A., Schied, C., &amp; Keller, A. (2022). Instant neural graphics primitives with a multiresolution hash encoding. </a:t>
            </a:r>
            <a:r>
              <a:rPr i="1" lang="en" sz="800">
                <a:solidFill>
                  <a:schemeClr val="dk1"/>
                </a:solidFill>
              </a:rPr>
              <a:t>ACM Transactions on Graphics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41</a:t>
            </a:r>
            <a:r>
              <a:rPr lang="en" sz="800">
                <a:solidFill>
                  <a:schemeClr val="dk1"/>
                </a:solidFill>
              </a:rPr>
              <a:t>(4), 1–15.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https://doi.org/10.1145/3528223.3530127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Li, H., Chen, M., Deng, C., Liao, N., &amp; Rao, Z. (2019). Versatile four-axis gonioreflectometer for bidirectional reflectance distribution function measurements on anisotropic material surfaces. </a:t>
            </a:r>
            <a:r>
              <a:rPr i="1" lang="en" sz="800">
                <a:solidFill>
                  <a:schemeClr val="dk1"/>
                </a:solidFill>
              </a:rPr>
              <a:t>Optical Engineering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58</a:t>
            </a:r>
            <a:r>
              <a:rPr lang="en" sz="800">
                <a:solidFill>
                  <a:schemeClr val="dk1"/>
                </a:solidFill>
              </a:rPr>
              <a:t>(12), </a:t>
            </a:r>
            <a:r>
              <a:rPr lang="en" sz="800">
                <a:solidFill>
                  <a:schemeClr val="dk1"/>
                </a:solidFill>
              </a:rPr>
              <a:t>1.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https://doi.org/10.1117/1.oe.58.12.124106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Cumming, B. G., &amp; DeAngelis, G. C. (2001). The physiology of stereopsis. </a:t>
            </a:r>
            <a:r>
              <a:rPr i="1" lang="en" sz="800">
                <a:solidFill>
                  <a:schemeClr val="dk1"/>
                </a:solidFill>
              </a:rPr>
              <a:t>Annual Review of Neuroscience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24</a:t>
            </a:r>
            <a:r>
              <a:rPr lang="en" sz="800">
                <a:solidFill>
                  <a:schemeClr val="dk1"/>
                </a:solidFill>
              </a:rPr>
              <a:t>(1), 203–238.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https://doi.org/10.1146/annurev.neuro.24.1.203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Bellmund, J. L., Gärdenfors, P., Moser, E. I., &amp; Doeller, C. F. (2018). Navigating cognition: Spatial codes for human thinking. </a:t>
            </a:r>
            <a:r>
              <a:rPr i="1" lang="en" sz="800">
                <a:solidFill>
                  <a:schemeClr val="dk1"/>
                </a:solidFill>
              </a:rPr>
              <a:t>Science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362</a:t>
            </a:r>
            <a:r>
              <a:rPr lang="en" sz="800">
                <a:solidFill>
                  <a:schemeClr val="dk1"/>
                </a:solidFill>
              </a:rPr>
              <a:t>(6415).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https://doi.org/10.1126/science.aat6766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DiCarlo, J. J., Zoccolan, D., &amp; Rust, N. C. (2012). How does the brain solve visual object recognition? </a:t>
            </a:r>
            <a:r>
              <a:rPr i="1" lang="en" sz="800">
                <a:solidFill>
                  <a:schemeClr val="dk1"/>
                </a:solidFill>
              </a:rPr>
              <a:t>Neuron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73</a:t>
            </a:r>
            <a:r>
              <a:rPr lang="en" sz="800">
                <a:solidFill>
                  <a:schemeClr val="dk1"/>
                </a:solidFill>
              </a:rPr>
              <a:t>(3), 415–434. https://doi.org/10.1016/j.neuron.2012.01.010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Furukawa, Y., &amp; Hernández, C. (2015). Multi-view stereo: A tutorial.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https://doi.org/10.1561/9781601988379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Cossairt, O. S., Napoli, J., Hill, S. L., Dorval, R. K., &amp; Favalora, G. E. (2007). Occlusion-capable multiview volumetric three-dimensional display. </a:t>
            </a:r>
            <a:r>
              <a:rPr i="1" lang="en" sz="800">
                <a:solidFill>
                  <a:schemeClr val="dk1"/>
                </a:solidFill>
              </a:rPr>
              <a:t>Applied Optics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46</a:t>
            </a:r>
            <a:r>
              <a:rPr lang="en" sz="800">
                <a:solidFill>
                  <a:schemeClr val="dk1"/>
                </a:solidFill>
              </a:rPr>
              <a:t>(8), 1244.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https://doi.org/10.1364/ao.46.001244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Fridovich-Keil, S., Yu, A., Tancik, M., Chen, Q., Recht, B., &amp; Kanazawa, A. (2022). Plenoxels: Radiance fields without neural networks. </a:t>
            </a:r>
            <a:r>
              <a:rPr i="1" lang="en" sz="800">
                <a:solidFill>
                  <a:schemeClr val="dk1"/>
                </a:solidFill>
              </a:rPr>
              <a:t>2022 IEEE/CVF Conference on Computer Vision and Pattern Recognition (CVPR)</a:t>
            </a:r>
            <a:r>
              <a:rPr lang="en" sz="800">
                <a:solidFill>
                  <a:schemeClr val="dk1"/>
                </a:solidFill>
              </a:rPr>
              <a:t>. </a:t>
            </a:r>
            <a:r>
              <a:rPr lang="en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https://doi.org/10.1109/cvpr52688.2022.00542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Vincent Sitzmann*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Semon Rezchikov*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William T. Freeman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Joshua B. Tenenbaum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Fredo Durand</a:t>
            </a:r>
            <a:r>
              <a:rPr lang="en" sz="800">
                <a:solidFill>
                  <a:srgbClr val="212529"/>
                </a:solidFill>
              </a:rPr>
              <a:t>: Light Field Networks: Neural Scene Representations with Single-Evaluation Rendering (2021) </a:t>
            </a:r>
            <a:r>
              <a:rPr i="1" lang="en" sz="800">
                <a:solidFill>
                  <a:srgbClr val="212529"/>
                </a:solidFill>
              </a:rPr>
              <a:t>2021 NeurIPS</a:t>
            </a:r>
            <a:r>
              <a:rPr lang="en" sz="800">
                <a:solidFill>
                  <a:srgbClr val="212529"/>
                </a:solidFill>
              </a:rPr>
              <a:t> </a:t>
            </a:r>
            <a:r>
              <a:rPr i="1" lang="en" sz="800">
                <a:solidFill>
                  <a:srgbClr val="4D5156"/>
                </a:solidFill>
                <a:highlight>
                  <a:schemeClr val="lt1"/>
                </a:highlight>
              </a:rPr>
              <a:t>The Conference and Workshop on Neural Information Processing Systems </a:t>
            </a:r>
            <a:r>
              <a:rPr lang="en" sz="800" u="sng">
                <a:solidFill>
                  <a:schemeClr val="accent5"/>
                </a:solidFill>
                <a:highlight>
                  <a:schemeClr val="lt1"/>
                </a:highlight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https://doi.org/10.48550/arXiv.2106.02634</a:t>
            </a:r>
            <a:endParaRPr sz="800"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Attal, B., Huang, J.-B., Zollhofer, M., Kopf, J., &amp; Kim, C. (2022). Learning neural light fields with ray-space embedding. </a:t>
            </a:r>
            <a:r>
              <a:rPr i="1" lang="en" sz="800">
                <a:solidFill>
                  <a:schemeClr val="dk1"/>
                </a:solidFill>
              </a:rPr>
              <a:t>2022 IEEE/CVF Conference on Computer Vision and Pattern Recognition (CVPR)</a:t>
            </a:r>
            <a:r>
              <a:rPr lang="en" sz="800">
                <a:solidFill>
                  <a:schemeClr val="dk1"/>
                </a:solidFill>
              </a:rPr>
              <a:t>. </a:t>
            </a:r>
            <a:r>
              <a:rPr lang="en" sz="800" u="sng">
                <a:solidFill>
                  <a:schemeClr val="accent5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https://doi.org/10.1109/cvpr52688.2022.01920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Verbin, D., Hedman, P., Mildenhall, B., Zickler, T., Barron, J. T., &amp; Srinivasan, P. P. (2022). Ref-NERF: Structured view-dependent appearance for neural radiance fields. </a:t>
            </a:r>
            <a:r>
              <a:rPr i="1" lang="en" sz="800">
                <a:solidFill>
                  <a:schemeClr val="dk1"/>
                </a:solidFill>
              </a:rPr>
              <a:t>2022 IEEE/CVF Conference on Computer Vision and Pattern Recognition (CVPR)</a:t>
            </a:r>
            <a:r>
              <a:rPr lang="en" sz="800">
                <a:solidFill>
                  <a:schemeClr val="dk1"/>
                </a:solidFill>
              </a:rPr>
              <a:t>. </a:t>
            </a:r>
            <a:r>
              <a:rPr lang="en" sz="800" u="sng">
                <a:solidFill>
                  <a:schemeClr val="accent5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https://doi.org/10.1109/cvpr52688.2022.00541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Li, T., Slavcheva, M., Zollhoefer, M., Green, S., Lassner, C., Kim, C., Schmidt, T., Lovegrove, S., Goesele, M., Newcombe, R., &amp; Lv, Z. (2022). Neural 3D video synthesis from Multi-view video. </a:t>
            </a:r>
            <a:r>
              <a:rPr i="1" lang="en" sz="800">
                <a:solidFill>
                  <a:schemeClr val="dk1"/>
                </a:solidFill>
              </a:rPr>
              <a:t>2022 IEEE/CVF Conference on Computer Vision and Pattern Recognition (CVPR)</a:t>
            </a:r>
            <a:r>
              <a:rPr lang="en" sz="800">
                <a:solidFill>
                  <a:schemeClr val="dk1"/>
                </a:solidFill>
              </a:rPr>
              <a:t>. https://doi.org/10.1109/cvpr52688.2022.00544 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 Mildenhall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Peter Hedman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Ricardo Martin-Brualla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Pratul Srinivasan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T. Barron</a:t>
            </a:r>
            <a:r>
              <a:rPr lang="en" sz="800">
                <a:solidFill>
                  <a:schemeClr val="dk1"/>
                </a:solidFill>
              </a:rPr>
              <a:t> (2021). 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</a:rPr>
              <a:t>NeRF in the Dark: High Dynamic Range View Synthesis from Noisy Raw Images. </a:t>
            </a:r>
            <a:r>
              <a:rPr lang="en" sz="800" u="sng">
                <a:solidFill>
                  <a:schemeClr val="accent5"/>
                </a:solid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https://doi.org/10.48550/arXiv.2111.13679</a:t>
            </a:r>
            <a:endParaRPr sz="800" u="sng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 u="sng">
                <a:solidFill>
                  <a:schemeClr val="accent5"/>
                </a:solid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https://arxiv.org/abs/2103.03231</a:t>
            </a:r>
            <a:endParaRPr sz="800" u="sng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 u="sng">
                <a:solidFill>
                  <a:schemeClr val="accent5"/>
                </a:solid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https://arxiv.org/abs/2003.08934</a:t>
            </a:r>
            <a:endParaRPr sz="800" u="sng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 u="sng">
                <a:solidFill>
                  <a:schemeClr val="accent5"/>
                </a:solid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https://arxiv.org/abs/2103.03231</a:t>
            </a:r>
            <a:endParaRPr sz="800" u="sng">
              <a:solidFill>
                <a:schemeClr val="dk1"/>
              </a:solidFill>
            </a:endParaRPr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</a:t>
            </a:r>
            <a:endParaRPr/>
          </a:p>
        </p:txBody>
      </p:sp>
      <p:sp>
        <p:nvSpPr>
          <p:cNvPr id="372" name="Google Shape;37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https://en.wikipedia.org/wiki/Boron_nitride#/media/File:Boron-nitride-(wurtzite)-3D-balls.png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https://resources.mpi-inf.mpg.de/departments/d4/teaching/ws200708/cg/slides/CG07-Brdf+Texture.pdf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https://developer.apple.com/documentation/gameplaykit/gkoctree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http://www.gradientspace.com/tutorials/2017/8/30/mesh-simplification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http://www.pacifict.com/Examples/Example12.html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https://arxiv.org/pdf/2108.06925.pdf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https://research.fb.com/publications/neural-volumes-learning-dynamic-renderable-volumes-from-images/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https://www.bricsys.com/blog/point-clouds-6-scan-to-bim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1"/>
              </a:rPr>
              <a:t>https://graphicscompendium.com/intro/01-graphics-pipeline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https://www.researchgate.net/figure/A-schematic-view-of-the-plenoptic-function_fig1_220067050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3"/>
              </a:rPr>
              <a:t>https://web.media.mit.edu/~gordonw/CompressiveLightFieldPhotography/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4"/>
              </a:rPr>
              <a:t>https://en.wikipedia.org/wiki/Spherical_harmonics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5"/>
              </a:rPr>
              <a:t>https://www.quora.com/Structural-Biology-What-is-the-phase-problem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6"/>
              </a:rPr>
              <a:t>https://www.frommers.com/slideshows/848133-20-ridiculous-shots-of-tourists-holding-up-pisa-s-leaning-tower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7"/>
              </a:rPr>
              <a:t>https://www.researchgate.net/publication/346985444_Arsenic_in_Soils_Affected_by_Mining_Microscopic_Studies_vs_Sequential_Chemical_Extraction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8"/>
              </a:rPr>
              <a:t>https://arxiv.org/pdf/1801.03924.pdf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19"/>
              </a:rPr>
              <a:t>https://arxiv.org/abs/2210.04628</a:t>
            </a:r>
            <a:endParaRPr sz="1200"/>
          </a:p>
        </p:txBody>
      </p:sp>
      <p:sp>
        <p:nvSpPr>
          <p:cNvPr id="373" name="Google Shape;3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related problem: 3D reconstruction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Problem: Optimize a 3-dimensional representation of a scene subject to multiple 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impossible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775" y="1759425"/>
            <a:ext cx="20764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122" y="2680297"/>
            <a:ext cx="1579125" cy="15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890138" y="3009725"/>
            <a:ext cx="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470" y="1839204"/>
            <a:ext cx="1579125" cy="9683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255800" y="4382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44173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 give up??</a:t>
            </a:r>
            <a:endParaRPr sz="1800"/>
          </a:p>
        </p:txBody>
      </p:sp>
      <p:sp>
        <p:nvSpPr>
          <p:cNvPr id="84" name="Google Shape;84;p16"/>
          <p:cNvSpPr txBox="1"/>
          <p:nvPr/>
        </p:nvSpPr>
        <p:spPr>
          <a:xfrm>
            <a:off x="1684550" y="2493125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????</a:t>
            </a:r>
            <a:endParaRPr sz="12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5286" y="2882769"/>
            <a:ext cx="4356225" cy="217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7593" y="3473918"/>
            <a:ext cx="2652800" cy="12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physically based inversion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physically accurate model of the scene’s optical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enough information to infer this from RGB images, as the spectral response of the scene is not fully captured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solving the forward problem is computationally </a:t>
            </a:r>
            <a:br>
              <a:rPr lang="en"/>
            </a:br>
            <a:r>
              <a:rPr lang="en"/>
              <a:t>intractable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8" y="2849938"/>
            <a:ext cx="39719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92925" y="4002475"/>
            <a:ext cx="27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Idealized BRDFs used in computer graphics</a:t>
            </a:r>
            <a:endParaRPr sz="6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675" y="2485673"/>
            <a:ext cx="2173675" cy="18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854000" y="4366750"/>
            <a:ext cx="83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Real BRDF</a:t>
            </a:r>
            <a:endParaRPr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700" y="1826775"/>
            <a:ext cx="2615450" cy="29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how do humans do this?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multiple depth cues (parallax, vergeance, </a:t>
            </a:r>
            <a:r>
              <a:rPr lang="en"/>
              <a:t>accommodation</a:t>
            </a:r>
            <a:r>
              <a:rPr lang="en"/>
              <a:t>, defocus, chromatic aberration)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00" y="2666862"/>
            <a:ext cx="4210125" cy="16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443" y="4138415"/>
            <a:ext cx="376345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438" y="3377225"/>
            <a:ext cx="4007975" cy="5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3725" y="1571401"/>
            <a:ext cx="2752150" cy="1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98" y="4308923"/>
            <a:ext cx="4914526" cy="6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11700" y="2228538"/>
            <a:ext cx="81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solidFill>
                  <a:schemeClr val="dk2"/>
                </a:solidFill>
              </a:rPr>
              <a:t>We just remember how things look (?)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similar looking image patches between pairs of pictures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Triangulate locations of corresponding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a mesh from triangulated points</a:t>
            </a: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00" y="2571750"/>
            <a:ext cx="4933825" cy="20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perfectly diffuse objects i.e., the objects being reconstructed look the same from any viewing angle.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Struggles to triangulate points within textureless color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Occlusion and disocclusion are challenging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608037"/>
            <a:ext cx="2473775" cy="22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423" y="2608025"/>
            <a:ext cx="1853577" cy="22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243" y="3210204"/>
            <a:ext cx="3977899" cy="159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view synthesis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problem: given a stack of input views, interpolate images captured from new viewpoints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this does not require a physically correct model of light propagation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and light sources don’t need to be spatially localized</a:t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13" y="2780100"/>
            <a:ext cx="65817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